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9" r:id="rId4"/>
    <p:sldId id="278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80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33999-110F-4677-9C7E-7DC2316E2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E9BBA-96AE-418D-8CFA-5CEE9E0E7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DC6F7-FC24-4BA4-8E3E-2FBD3158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EE1B9-7A39-405A-9977-D02528C4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9965B-BA97-4489-8CA9-285DAFFD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11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2CAC0-034D-44B0-90DF-983221922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D3F09A-93E8-47DD-BA54-FC8422DFE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F9FF9B-F270-44D4-957C-529B00B9E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AEEF5-988D-4BDF-BDD3-4718858AA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1A170E-2251-43A7-9B2D-1036A54D6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82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FC97C1-CAB6-4A15-9385-313952370A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56C675-36CF-4B0E-A73E-94393F7A2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7E93E-4E00-47AD-89ED-80E55D657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FABF98-4A85-4F79-8DA5-6242746D8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63D139-4D35-41C2-8B9B-7A7CC0818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9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9E766-4464-4215-8F55-A6F2B632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3EF60-53BF-4F35-8096-2761B4994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D881-0506-4418-9CA6-04340AA6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D4531-0DD9-4E80-A60B-72046366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6BDCE-CCEC-435D-A5E6-C70984974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1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FE982-D0F5-483F-AF4E-9A7DFA649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A96C7-AF5E-423E-9680-9C4AC3E1D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9D14E-E6E7-4662-8152-05CE51643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9F309-0336-4B44-BD9E-1ED3507C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B1C24-4823-4449-BB3A-4C093E364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41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E3A29-1D7D-4BF3-88DA-7CEB75C08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191F5-0FD7-498D-876A-55BD9BCF3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8B0DE-C6CC-4D71-870D-4C905F62B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B10DB2-C7B1-4877-AF08-23012D83F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A7C94-010E-4444-B55A-5BBF5F0B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D8B41E-923E-4509-B88C-61019CB8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23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D31DA-DD1C-4EC1-AEBB-FFC32548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A6066-F1AC-47DF-9E03-EB63F5D47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A8243C-7048-4F69-B6D4-727545216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E8C27D-33EB-4301-AF7C-B64344538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5AAD9E-CD99-47C4-A66A-A401367F5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CF6D9-1C35-4E0A-B0D3-5E8DF9B02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D75129-243A-4DD1-8EB1-6BFCD63F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1DAC41-1D3B-495C-A4E6-A50ABB14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18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D1383-458A-4B7E-BBE2-EA6C189FB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714B58-59F8-435C-AA2B-D58A7FB95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11D993-7D01-4317-B32B-D9890DCDA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02F37-BC10-420A-AFBA-D7E6D46D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26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5D2D6-A36A-4DC6-9166-B1790A9DE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9A4AE9-4BA4-450F-AA48-6294AD426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4F33D-E3E2-4094-A2D8-38E67BB71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95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ACEA-038A-4E8A-AD09-ED160203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6B85C-D65C-4850-BFDD-4880B533C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B79CE-57D6-4E7E-8E25-0FFFFCAA0D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91613-1F05-471D-9256-100A4A704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7A073-4AEF-45AE-A96A-B39A7FEA9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A52F23-E1F5-4536-BADB-94CB52C8A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26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515C3-19BD-49B6-8007-7E3308824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E00F47-ECD5-432C-BE7C-30EEA15EDA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E1403-5BC9-4698-859C-4B74B8415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FC6D1-0055-46A9-9778-7F6229846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C1409-4592-4F6D-9F9E-95B4F359A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04505B-8F59-464F-8781-87F006F5A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24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47B175-064F-4F09-A01E-1939A53D2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6F8AC-C087-4A9A-85DA-02CB6A2E6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A8362D-2FBE-475D-95CA-E7564905D9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49941-37C1-4ECA-ADED-C26FD7C493A8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CE40B-30D5-4641-89FF-86145920B8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0955F-DAE7-4B95-9E27-BDACF52A3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1CADB-B6F4-4DFC-A6CA-EDDBDF0DC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0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How will the cinema experience change over the next few years? - Verdict">
            <a:extLst>
              <a:ext uri="{FF2B5EF4-FFF2-40B4-BE49-F238E27FC236}">
                <a16:creationId xmlns:a16="http://schemas.microsoft.com/office/drawing/2014/main" id="{7CE096F2-1098-4545-A348-2B055540D2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2425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C1B5FD-F846-429D-8889-C801483CC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IS A SEQUEL</a:t>
            </a:r>
          </a:p>
        </p:txBody>
      </p:sp>
    </p:spTree>
    <p:extLst>
      <p:ext uri="{BB962C8B-B14F-4D97-AF65-F5344CB8AC3E}">
        <p14:creationId xmlns:p14="http://schemas.microsoft.com/office/powerpoint/2010/main" val="555436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1D5CA-2A79-4BAA-8787-DC971A54D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A2DBEF-9F99-48FE-B6AC-6FC0A5745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374" y="179011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Devoted themselves to praying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We need to devote ourselves to prayer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We also need to act…</a:t>
            </a:r>
          </a:p>
        </p:txBody>
      </p:sp>
      <p:pic>
        <p:nvPicPr>
          <p:cNvPr id="4098" name="Picture 2" descr="9 WAYS TO PRAY FOR VICTIMS OF RECENT STORMS">
            <a:extLst>
              <a:ext uri="{FF2B5EF4-FFF2-40B4-BE49-F238E27FC236}">
                <a16:creationId xmlns:a16="http://schemas.microsoft.com/office/drawing/2014/main" id="{86DB233B-1626-4377-A1EC-529605CF1A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742"/>
          <a:stretch/>
        </p:blipFill>
        <p:spPr bwMode="auto">
          <a:xfrm>
            <a:off x="8362950" y="1285875"/>
            <a:ext cx="3829050" cy="557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571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03323-4EE9-4833-841D-7AACB024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8A8CC-E1BB-4C99-A317-8067C8164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1825624"/>
            <a:ext cx="11140736" cy="4925843"/>
          </a:xfrm>
        </p:spPr>
        <p:txBody>
          <a:bodyPr>
            <a:noAutofit/>
          </a:bodyPr>
          <a:lstStyle/>
          <a:p>
            <a:r>
              <a:rPr lang="en-GB" sz="4000" dirty="0"/>
              <a:t>Went to seek and save the lost</a:t>
            </a:r>
          </a:p>
          <a:p>
            <a:endParaRPr lang="en-GB" sz="4000" dirty="0"/>
          </a:p>
          <a:p>
            <a:r>
              <a:rPr lang="en-GB" sz="4000" dirty="0"/>
              <a:t>Who needs to hear?</a:t>
            </a:r>
          </a:p>
          <a:p>
            <a:endParaRPr lang="en-GB" sz="4000" dirty="0"/>
          </a:p>
          <a:p>
            <a:pPr marL="0" indent="0">
              <a:buNone/>
            </a:pPr>
            <a:r>
              <a:rPr lang="en-GB" sz="4000" dirty="0"/>
              <a:t>Acts 1:8 - you will be my witnesses in Jerusalem and in all Judea and Samaria, and to the end of the earth</a:t>
            </a:r>
          </a:p>
          <a:p>
            <a:pPr marL="0" indent="0">
              <a:buNone/>
            </a:pPr>
            <a:endParaRPr lang="en-GB" sz="4000" dirty="0"/>
          </a:p>
        </p:txBody>
      </p:sp>
      <p:pic>
        <p:nvPicPr>
          <p:cNvPr id="5122" name="Picture 2" descr="Tim Peake shares stunning footage of the UK from Space - YouTube">
            <a:extLst>
              <a:ext uri="{FF2B5EF4-FFF2-40B4-BE49-F238E27FC236}">
                <a16:creationId xmlns:a16="http://schemas.microsoft.com/office/drawing/2014/main" id="{257682E2-A3FA-40BB-8F09-448F810FD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068" y="106532"/>
            <a:ext cx="4170889" cy="23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72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03323-4EE9-4833-841D-7AACB024A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8A8CC-E1BB-4C99-A317-8067C8164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1825624"/>
            <a:ext cx="11140736" cy="492584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In your street / road / townland</a:t>
            </a:r>
          </a:p>
          <a:p>
            <a:pPr marL="0" indent="0">
              <a:buNone/>
            </a:pPr>
            <a:r>
              <a:rPr lang="en-GB" sz="4000" dirty="0"/>
              <a:t>	Magherafelt / Desertmartin</a:t>
            </a:r>
          </a:p>
          <a:p>
            <a:pPr marL="0" indent="0">
              <a:buNone/>
            </a:pPr>
            <a:r>
              <a:rPr lang="en-GB" sz="4000" dirty="0"/>
              <a:t>		Mid-Ulster</a:t>
            </a:r>
          </a:p>
          <a:p>
            <a:pPr marL="0" indent="0">
              <a:buNone/>
            </a:pPr>
            <a:r>
              <a:rPr lang="en-GB" sz="4000" dirty="0"/>
              <a:t>			The ends of the earth</a:t>
            </a:r>
          </a:p>
        </p:txBody>
      </p:sp>
      <p:pic>
        <p:nvPicPr>
          <p:cNvPr id="5122" name="Picture 2" descr="Tim Peake shares stunning footage of the UK from Space - YouTube">
            <a:extLst>
              <a:ext uri="{FF2B5EF4-FFF2-40B4-BE49-F238E27FC236}">
                <a16:creationId xmlns:a16="http://schemas.microsoft.com/office/drawing/2014/main" id="{257682E2-A3FA-40BB-8F09-448F810FDB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068" y="106532"/>
            <a:ext cx="4170889" cy="234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922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5B4F2-091F-405C-A5B6-B9FDE6A62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Persecution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528C1-1624-488B-81C3-390D9D779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Constant opposition to the gospel</a:t>
            </a:r>
          </a:p>
          <a:p>
            <a:pPr marL="0" indent="0">
              <a:buNone/>
            </a:pPr>
            <a:r>
              <a:rPr lang="en-GB" sz="4000" dirty="0"/>
              <a:t>Stephen stoned</a:t>
            </a:r>
          </a:p>
          <a:p>
            <a:pPr marL="0" indent="0">
              <a:buNone/>
            </a:pPr>
            <a:r>
              <a:rPr lang="en-GB" sz="4000" dirty="0"/>
              <a:t>Christians scattered</a:t>
            </a:r>
          </a:p>
          <a:p>
            <a:pPr marL="0" indent="0">
              <a:buNone/>
            </a:pPr>
            <a:r>
              <a:rPr lang="en-GB" sz="4000" dirty="0"/>
              <a:t>James killed</a:t>
            </a:r>
          </a:p>
          <a:p>
            <a:pPr marL="0" indent="0">
              <a:buNone/>
            </a:pPr>
            <a:r>
              <a:rPr lang="en-GB" sz="4000" dirty="0"/>
              <a:t>Paul imprisoned</a:t>
            </a:r>
          </a:p>
        </p:txBody>
      </p:sp>
      <p:pic>
        <p:nvPicPr>
          <p:cNvPr id="2052" name="Picture 4" descr="Colosseum | Definition, Characteristics, History, &amp; Facts | Britannica">
            <a:extLst>
              <a:ext uri="{FF2B5EF4-FFF2-40B4-BE49-F238E27FC236}">
                <a16:creationId xmlns:a16="http://schemas.microsoft.com/office/drawing/2014/main" id="{5109481D-DA7E-432C-B3A3-051304A222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2927182"/>
            <a:ext cx="5738813" cy="3930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99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813F6-07FC-48D0-B23A-A0DE6D7E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b="1" dirty="0"/>
              <a:t>Different Acts but 1 story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91C1A8F4-4D9E-4B63-97FB-C0EE494B2FD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7" y="1731645"/>
            <a:ext cx="899160" cy="952500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4444771-86E3-4360-AE20-4858F3D863F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021021" y="1682114"/>
            <a:ext cx="899160" cy="1002031"/>
          </a:xfrm>
          <a:prstGeom prst="rect">
            <a:avLst/>
          </a:prstGeom>
          <a:ln w="69850">
            <a:solidFill>
              <a:srgbClr val="FF0000"/>
            </a:solidFill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1744C716-E4CB-4D9A-A6D5-3BEB945A82BD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8251" y="1754506"/>
            <a:ext cx="952500" cy="982979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</p:pic>
      <p:pic>
        <p:nvPicPr>
          <p:cNvPr id="29" name="Picture 28" descr="Christian cross - symbol of Christianity flat icon for apps and ...">
            <a:extLst>
              <a:ext uri="{FF2B5EF4-FFF2-40B4-BE49-F238E27FC236}">
                <a16:creationId xmlns:a16="http://schemas.microsoft.com/office/drawing/2014/main" id="{C21882C4-F146-4934-97F0-01FDAE50EFC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032" y="1682115"/>
            <a:ext cx="1017336" cy="1024892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08120BD9-442E-447E-9A85-D384657F0EC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673" y="1704975"/>
            <a:ext cx="994476" cy="952500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A540339B-23C3-4836-9709-37F3A09662F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634" y="1754506"/>
            <a:ext cx="952500" cy="952500"/>
          </a:xfrm>
          <a:prstGeom prst="rect">
            <a:avLst/>
          </a:prstGeom>
          <a:noFill/>
          <a:ln w="69850">
            <a:solidFill>
              <a:srgbClr val="FF0000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CF0FB17-0312-4E1E-A3F5-93DB3A004EF1}"/>
              </a:ext>
            </a:extLst>
          </p:cNvPr>
          <p:cNvSpPr txBox="1"/>
          <p:nvPr/>
        </p:nvSpPr>
        <p:spPr>
          <a:xfrm>
            <a:off x="92063" y="3138516"/>
            <a:ext cx="165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96DB60-54BE-409F-B93A-21B4887B5016}"/>
              </a:ext>
            </a:extLst>
          </p:cNvPr>
          <p:cNvSpPr txBox="1"/>
          <p:nvPr/>
        </p:nvSpPr>
        <p:spPr>
          <a:xfrm>
            <a:off x="10096024" y="3138516"/>
            <a:ext cx="196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New Creation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9A18E0-ADE8-4FC5-BA25-D64E7E64C34F}"/>
              </a:ext>
            </a:extLst>
          </p:cNvPr>
          <p:cNvSpPr txBox="1"/>
          <p:nvPr/>
        </p:nvSpPr>
        <p:spPr>
          <a:xfrm>
            <a:off x="3874142" y="3153918"/>
            <a:ext cx="165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Promise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6AC145-83F3-4DF8-8152-6B4B02B8988E}"/>
              </a:ext>
            </a:extLst>
          </p:cNvPr>
          <p:cNvSpPr txBox="1"/>
          <p:nvPr/>
        </p:nvSpPr>
        <p:spPr>
          <a:xfrm>
            <a:off x="6118339" y="3153917"/>
            <a:ext cx="165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Gospel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D83F19A-23C4-4DE9-B5EC-8786A688F554}"/>
              </a:ext>
            </a:extLst>
          </p:cNvPr>
          <p:cNvSpPr txBox="1"/>
          <p:nvPr/>
        </p:nvSpPr>
        <p:spPr>
          <a:xfrm>
            <a:off x="8207690" y="3153916"/>
            <a:ext cx="165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Mission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0F4A0DB-8EA4-41E8-A616-934512BFB922}"/>
              </a:ext>
            </a:extLst>
          </p:cNvPr>
          <p:cNvSpPr txBox="1"/>
          <p:nvPr/>
        </p:nvSpPr>
        <p:spPr>
          <a:xfrm>
            <a:off x="1985808" y="3153919"/>
            <a:ext cx="1653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Fall</a:t>
            </a:r>
          </a:p>
        </p:txBody>
      </p:sp>
    </p:spTree>
    <p:extLst>
      <p:ext uri="{BB962C8B-B14F-4D97-AF65-F5344CB8AC3E}">
        <p14:creationId xmlns:p14="http://schemas.microsoft.com/office/powerpoint/2010/main" val="646086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E37-D497-45E3-840C-B2AB0B379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6C074-4216-42F4-8271-BF40B38CF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 descr="Mediterranean cruise: choosing the best cruise | Wise Living Magazine">
            <a:extLst>
              <a:ext uri="{FF2B5EF4-FFF2-40B4-BE49-F238E27FC236}">
                <a16:creationId xmlns:a16="http://schemas.microsoft.com/office/drawing/2014/main" id="{DE49E59F-D47C-4BEA-B842-3938D7670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4313"/>
            <a:ext cx="11430000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301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62EA5-BFD6-4EF0-8E8D-B84B27A32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6" y="591344"/>
            <a:ext cx="11696700" cy="6190456"/>
          </a:xfrm>
        </p:spPr>
        <p:txBody>
          <a:bodyPr>
            <a:normAutofit/>
          </a:bodyPr>
          <a:lstStyle/>
          <a:p>
            <a:r>
              <a:rPr lang="en-GB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is Part II for Theophilus – Acts 1:1</a:t>
            </a:r>
          </a:p>
          <a:p>
            <a:endParaRPr lang="en-GB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ends &amp; Acts begins with Jesus’ ascension</a:t>
            </a:r>
          </a:p>
          <a:p>
            <a:endParaRPr lang="en-GB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2:10 – Good news of great joy for all people</a:t>
            </a:r>
          </a:p>
          <a:p>
            <a:r>
              <a:rPr lang="en-GB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– is Luke 2:10 being expanded</a:t>
            </a:r>
          </a:p>
          <a:p>
            <a:endParaRPr lang="en-GB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Luke begins at the centre of the Jewish world</a:t>
            </a:r>
          </a:p>
          <a:p>
            <a:r>
              <a:rPr lang="en-GB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ends at the centre of the Gentile world</a:t>
            </a:r>
          </a:p>
        </p:txBody>
      </p:sp>
    </p:spTree>
    <p:extLst>
      <p:ext uri="{BB962C8B-B14F-4D97-AF65-F5344CB8AC3E}">
        <p14:creationId xmlns:p14="http://schemas.microsoft.com/office/powerpoint/2010/main" val="339995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CCCD3F-995D-4C58-B0FA-203E51F12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030287"/>
            <a:ext cx="4153626" cy="893764"/>
          </a:xfrm>
        </p:spPr>
        <p:txBody>
          <a:bodyPr anchor="b">
            <a:norm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Acts 1:8 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C9888C69-11CC-40BA-BABF-F9B7E11C9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40080" y="640080"/>
            <a:ext cx="1128382" cy="847206"/>
            <a:chOff x="5307830" y="325570"/>
            <a:chExt cx="1128382" cy="847206"/>
          </a:xfrm>
        </p:grpSpPr>
        <p:sp>
          <p:nvSpPr>
            <p:cNvPr id="79" name="Freeform 5">
              <a:extLst>
                <a:ext uri="{FF2B5EF4-FFF2-40B4-BE49-F238E27FC236}">
                  <a16:creationId xmlns:a16="http://schemas.microsoft.com/office/drawing/2014/main" id="{737D08C8-52AD-4B7E-A217-E28E1AF00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">
              <a:extLst>
                <a:ext uri="{FF2B5EF4-FFF2-40B4-BE49-F238E27FC236}">
                  <a16:creationId xmlns:a16="http://schemas.microsoft.com/office/drawing/2014/main" id="{0ED11528-93DA-433F-9B3C-21106EFDBB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14C47-0B87-4809-B3AF-3ADBAC69A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77" y="2517573"/>
            <a:ext cx="5930906" cy="417619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“you will be my </a:t>
            </a:r>
            <a:r>
              <a:rPr lang="en-GB" sz="4000" b="1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witnesses</a:t>
            </a:r>
            <a:r>
              <a:rPr lang="en-GB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</a:p>
          <a:p>
            <a:pPr marL="0" indent="0">
              <a:buNone/>
            </a:pPr>
            <a:r>
              <a:rPr lang="en-GB" sz="40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Jerusalem</a:t>
            </a:r>
            <a:r>
              <a:rPr lang="en-GB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in all </a:t>
            </a:r>
            <a:r>
              <a:rPr lang="en-GB" sz="40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Judea</a:t>
            </a:r>
            <a:r>
              <a:rPr lang="en-GB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GB" sz="40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Samaria</a:t>
            </a:r>
            <a:r>
              <a:rPr lang="en-GB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>
              <a:buNone/>
            </a:pPr>
            <a:r>
              <a:rPr lang="en-GB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to the </a:t>
            </a:r>
            <a:r>
              <a:rPr lang="en-GB" sz="4000" u="sng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 of the earth</a:t>
            </a:r>
            <a:r>
              <a:rPr lang="en-GB" sz="400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</a:t>
            </a:r>
          </a:p>
          <a:p>
            <a:pPr marL="0" indent="0">
              <a:buNone/>
            </a:pP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Enter the Bible - Maps: First Century Mediterranean World">
            <a:extLst>
              <a:ext uri="{FF2B5EF4-FFF2-40B4-BE49-F238E27FC236}">
                <a16:creationId xmlns:a16="http://schemas.microsoft.com/office/drawing/2014/main" id="{C2ECBA49-FDFC-49B5-8FFE-9E90C52E2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5975" y="1228725"/>
            <a:ext cx="6216748" cy="464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574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7F5B-A690-47EC-BE34-DCA934026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rgbClr val="FF0000"/>
                </a:solidFill>
              </a:rPr>
              <a:t>Jerusalem &amp; Judea (Chapters 1-7)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AFBDE-D93F-4239-9552-9DDC35AF7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62712"/>
            <a:ext cx="11131858" cy="4513031"/>
          </a:xfrm>
        </p:spPr>
        <p:txBody>
          <a:bodyPr>
            <a:noAutofit/>
          </a:bodyPr>
          <a:lstStyle/>
          <a:p>
            <a:r>
              <a:rPr lang="en-GB" sz="4000" dirty="0"/>
              <a:t>Jesus’ ascension</a:t>
            </a:r>
          </a:p>
          <a:p>
            <a:endParaRPr lang="en-GB" sz="4000" dirty="0"/>
          </a:p>
          <a:p>
            <a:r>
              <a:rPr lang="en-GB" sz="4000" dirty="0"/>
              <a:t>Pentecost</a:t>
            </a:r>
          </a:p>
          <a:p>
            <a:pPr lvl="1"/>
            <a:r>
              <a:rPr lang="en-GB" sz="4000" dirty="0"/>
              <a:t>One-off event</a:t>
            </a:r>
          </a:p>
          <a:p>
            <a:pPr lvl="1"/>
            <a:r>
              <a:rPr lang="en-GB" sz="4000" dirty="0"/>
              <a:t>Reversal of Babel</a:t>
            </a:r>
          </a:p>
          <a:p>
            <a:pPr lvl="1"/>
            <a:endParaRPr lang="en-GB" sz="4000" dirty="0"/>
          </a:p>
          <a:p>
            <a:r>
              <a:rPr lang="en-GB" sz="4000" dirty="0"/>
              <a:t>Stephen’s death</a:t>
            </a:r>
          </a:p>
          <a:p>
            <a:pPr lvl="1"/>
            <a:r>
              <a:rPr lang="en-GB" sz="4000" dirty="0"/>
              <a:t>Martyr – witness for Jesus</a:t>
            </a:r>
          </a:p>
        </p:txBody>
      </p:sp>
      <p:pic>
        <p:nvPicPr>
          <p:cNvPr id="4" name="Picture 2" descr="Enter the Bible - Maps: First Century Mediterranean World">
            <a:extLst>
              <a:ext uri="{FF2B5EF4-FFF2-40B4-BE49-F238E27FC236}">
                <a16:creationId xmlns:a16="http://schemas.microsoft.com/office/drawing/2014/main" id="{F4D00209-A48B-47D9-8FE9-9BF63963DD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5975" y="1228725"/>
            <a:ext cx="6216748" cy="464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74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601D8-F089-4F59-8494-70482AB64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rgbClr val="FF0000"/>
                </a:solidFill>
              </a:rPr>
              <a:t>Samaria (Chapters 8-12)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DA28B-87D5-4846-B350-30CCD4530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3818"/>
            <a:ext cx="11452194" cy="5167251"/>
          </a:xfrm>
        </p:spPr>
        <p:txBody>
          <a:bodyPr>
            <a:noAutofit/>
          </a:bodyPr>
          <a:lstStyle/>
          <a:p>
            <a:r>
              <a:rPr lang="en-GB" sz="4000" dirty="0"/>
              <a:t>Persecuted and scattered</a:t>
            </a:r>
          </a:p>
          <a:p>
            <a:endParaRPr lang="en-GB" sz="4000" dirty="0"/>
          </a:p>
          <a:p>
            <a:r>
              <a:rPr lang="en-GB" sz="4000" dirty="0"/>
              <a:t>Philip in Samaria </a:t>
            </a:r>
            <a:r>
              <a:rPr lang="en-GB" dirty="0"/>
              <a:t>(and others)</a:t>
            </a:r>
          </a:p>
          <a:p>
            <a:pPr lvl="1"/>
            <a:r>
              <a:rPr lang="en-GB" sz="3600" dirty="0"/>
              <a:t>8:4-5 </a:t>
            </a:r>
            <a:r>
              <a:rPr lang="en-GB" sz="2800" dirty="0"/>
              <a:t>(preaching the word)</a:t>
            </a:r>
          </a:p>
          <a:p>
            <a:pPr lvl="1"/>
            <a:endParaRPr lang="en-GB" sz="2800" dirty="0"/>
          </a:p>
          <a:p>
            <a:r>
              <a:rPr lang="en-GB" sz="4000" dirty="0"/>
              <a:t>Saul’s conversion</a:t>
            </a:r>
          </a:p>
          <a:p>
            <a:pPr lvl="1"/>
            <a:r>
              <a:rPr lang="en-GB" sz="3600" dirty="0"/>
              <a:t>Acts 9:15-16</a:t>
            </a:r>
          </a:p>
          <a:p>
            <a:pPr lvl="1"/>
            <a:endParaRPr lang="en-GB" sz="4000" dirty="0"/>
          </a:p>
          <a:p>
            <a:r>
              <a:rPr lang="en-GB" sz="4000" dirty="0"/>
              <a:t>Peter’s vision</a:t>
            </a:r>
          </a:p>
        </p:txBody>
      </p:sp>
      <p:pic>
        <p:nvPicPr>
          <p:cNvPr id="4" name="Picture 2" descr="Enter the Bible - Maps: First Century Mediterranean World">
            <a:extLst>
              <a:ext uri="{FF2B5EF4-FFF2-40B4-BE49-F238E27FC236}">
                <a16:creationId xmlns:a16="http://schemas.microsoft.com/office/drawing/2014/main" id="{5697DFA2-72F2-45A7-823C-ECFE87349E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75252" y="1289155"/>
            <a:ext cx="6216748" cy="464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29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BC5C-B2B8-4F8D-AAF5-9C00F0B18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GB" b="1" u="sng" dirty="0">
                <a:solidFill>
                  <a:srgbClr val="FF0000"/>
                </a:solidFill>
              </a:rPr>
              <a:t>Ends of the earth (Chapters 13-28)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75842-3812-4E30-A9B2-E8CB1D80B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6564"/>
            <a:ext cx="12192000" cy="5481435"/>
          </a:xfrm>
        </p:spPr>
        <p:txBody>
          <a:bodyPr>
            <a:normAutofit/>
          </a:bodyPr>
          <a:lstStyle/>
          <a:p>
            <a:r>
              <a:rPr lang="en-GB" sz="4000" dirty="0"/>
              <a:t>Journey 1 – 13:1 – 14:28</a:t>
            </a:r>
          </a:p>
          <a:p>
            <a:r>
              <a:rPr lang="en-GB" sz="4000" dirty="0"/>
              <a:t>Journey 2 – 15:36 – 18:21</a:t>
            </a:r>
          </a:p>
          <a:p>
            <a:r>
              <a:rPr lang="en-GB" sz="4000" dirty="0"/>
              <a:t>Journey 3 – 18:23 – 21:14</a:t>
            </a:r>
          </a:p>
          <a:p>
            <a:endParaRPr lang="en-GB" sz="4000" dirty="0"/>
          </a:p>
          <a:p>
            <a:r>
              <a:rPr lang="en-GB" sz="4000" dirty="0"/>
              <a:t>Journey to Rome </a:t>
            </a:r>
            <a:r>
              <a:rPr lang="en-GB" sz="2400" dirty="0"/>
              <a:t>(21:27-28)</a:t>
            </a:r>
          </a:p>
          <a:p>
            <a:endParaRPr lang="en-GB" sz="4000" dirty="0"/>
          </a:p>
          <a:p>
            <a:pPr lvl="1"/>
            <a:r>
              <a:rPr lang="en-GB" sz="4000" dirty="0"/>
              <a:t>4</a:t>
            </a:r>
            <a:r>
              <a:rPr lang="en-GB" sz="4000" baseline="30000" dirty="0"/>
              <a:t>th</a:t>
            </a:r>
            <a:r>
              <a:rPr lang="en-GB" sz="4000" dirty="0"/>
              <a:t> missionary journey?</a:t>
            </a:r>
          </a:p>
          <a:p>
            <a:pPr lvl="1"/>
            <a:r>
              <a:rPr lang="en-GB" sz="4000" dirty="0"/>
              <a:t>(Acts 28:28-30)</a:t>
            </a:r>
          </a:p>
        </p:txBody>
      </p:sp>
      <p:pic>
        <p:nvPicPr>
          <p:cNvPr id="4" name="Picture 2" descr="Enter the Bible - Maps: First Century Mediterranean World">
            <a:extLst>
              <a:ext uri="{FF2B5EF4-FFF2-40B4-BE49-F238E27FC236}">
                <a16:creationId xmlns:a16="http://schemas.microsoft.com/office/drawing/2014/main" id="{E3BCAA58-2568-4C93-A936-9DA81FBA1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5975" y="1228725"/>
            <a:ext cx="6216748" cy="4647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354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A23B-4121-402A-9C6F-57EC64783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Preaching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0BA3-3BB6-49ED-A34A-7810B74CA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396" y="181674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/>
              <a:t>Speaking the Word of God</a:t>
            </a:r>
          </a:p>
          <a:p>
            <a:pPr marL="0" indent="0">
              <a:buNone/>
            </a:pPr>
            <a:endParaRPr lang="en-GB" sz="4000" dirty="0"/>
          </a:p>
          <a:p>
            <a:pPr marL="0" indent="0">
              <a:buNone/>
            </a:pPr>
            <a:r>
              <a:rPr lang="en-GB" sz="4000" dirty="0"/>
              <a:t>Power of the Spirit enables us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7DF572DC-0542-4F91-9B15-BCDB96593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2166" y="3071675"/>
            <a:ext cx="5689834" cy="3786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7734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</TotalTime>
  <Words>289</Words>
  <Application>Microsoft Office PowerPoint</Application>
  <PresentationFormat>Widescreen</PresentationFormat>
  <Paragraphs>78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Office Theme</vt:lpstr>
      <vt:lpstr>ACTS IS A SEQUEL</vt:lpstr>
      <vt:lpstr>Different Acts but 1 story</vt:lpstr>
      <vt:lpstr>PowerPoint Presentation</vt:lpstr>
      <vt:lpstr>PowerPoint Presentation</vt:lpstr>
      <vt:lpstr>Acts 1:8 </vt:lpstr>
      <vt:lpstr>Jerusalem &amp; Judea (Chapters 1-7)</vt:lpstr>
      <vt:lpstr>Samaria (Chapters 8-12)</vt:lpstr>
      <vt:lpstr>Ends of the earth (Chapters 13-28)</vt:lpstr>
      <vt:lpstr>Preaching</vt:lpstr>
      <vt:lpstr>Prayer</vt:lpstr>
      <vt:lpstr>People</vt:lpstr>
      <vt:lpstr>People</vt:lpstr>
      <vt:lpstr>Persecution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DSBingham</dc:creator>
  <cp:lastModifiedBy>DSBingham</cp:lastModifiedBy>
  <cp:revision>15</cp:revision>
  <dcterms:created xsi:type="dcterms:W3CDTF">2021-02-25T10:22:01Z</dcterms:created>
  <dcterms:modified xsi:type="dcterms:W3CDTF">2021-02-26T12:41:12Z</dcterms:modified>
</cp:coreProperties>
</file>